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标题幻灯片">
    <p:bg>
      <p:bgPr>
        <a:gradFill rotWithShape="0">
          <a:gsLst>
            <a:gs pos="0">
              <a:schemeClr val="bg1">
                <a:alpha val="100000"/>
              </a:schemeClr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组合 2049"/>
          <p:cNvGrpSpPr/>
          <p:nvPr/>
        </p:nvGrpSpPr>
        <p:grpSpPr>
          <a:xfrm>
            <a:off x="319088" y="1752600"/>
            <a:ext cx="8824912" cy="5129213"/>
            <a:chOff x="0" y="0"/>
            <a:chExt cx="5559" cy="3231"/>
          </a:xfrm>
        </p:grpSpPr>
        <p:sp>
          <p:nvSpPr>
            <p:cNvPr id="2051" name="任意多边形 2050"/>
            <p:cNvSpPr/>
            <p:nvPr/>
          </p:nvSpPr>
          <p:spPr>
            <a:xfrm>
              <a:off x="9" y="0"/>
              <a:ext cx="5550" cy="3216"/>
            </a:xfrm>
            <a:custGeom>
              <a:avLst/>
              <a:gdLst/>
              <a:ahLst/>
              <a:cxnLst/>
              <a:rect l="0" t="0" r="0" b="0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2" name="任意多边形 2051"/>
            <p:cNvSpPr/>
            <p:nvPr/>
          </p:nvSpPr>
          <p:spPr>
            <a:xfrm>
              <a:off x="327" y="1296"/>
              <a:ext cx="5232" cy="1920"/>
            </a:xfrm>
            <a:custGeom>
              <a:avLst/>
              <a:gdLst/>
              <a:ahLst/>
              <a:cxnLst/>
              <a:rect l="0" t="0" r="0" b="0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29999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3" name="任意多边形 2052"/>
            <p:cNvSpPr/>
            <p:nvPr/>
          </p:nvSpPr>
          <p:spPr>
            <a:xfrm>
              <a:off x="0" y="1273"/>
              <a:ext cx="3455" cy="29"/>
            </a:xfrm>
            <a:custGeom>
              <a:avLst/>
              <a:gdLst/>
              <a:ahLst/>
              <a:cxnLst/>
              <a:rect l="0" t="0" r="0" b="0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  <a:alpha val="10000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4" name="任意多边形 2053"/>
            <p:cNvSpPr/>
            <p:nvPr/>
          </p:nvSpPr>
          <p:spPr>
            <a:xfrm>
              <a:off x="327" y="0"/>
              <a:ext cx="4894" cy="29"/>
            </a:xfrm>
            <a:custGeom>
              <a:avLst/>
              <a:gdLst/>
              <a:ahLst/>
              <a:cxnLst/>
              <a:rect l="0" t="0" r="0" b="0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  <a:alpha val="10000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5" name="任意多边形 2054"/>
            <p:cNvSpPr/>
            <p:nvPr/>
          </p:nvSpPr>
          <p:spPr>
            <a:xfrm>
              <a:off x="0" y="1273"/>
              <a:ext cx="30" cy="1958"/>
            </a:xfrm>
            <a:custGeom>
              <a:avLst/>
              <a:gdLst/>
              <a:ahLst/>
              <a:cxnLst/>
              <a:rect l="0" t="0" r="0" b="0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  <a:alpha val="10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6" name="任意多边形 2055"/>
            <p:cNvSpPr/>
            <p:nvPr/>
          </p:nvSpPr>
          <p:spPr>
            <a:xfrm>
              <a:off x="327" y="0"/>
              <a:ext cx="29" cy="3225"/>
            </a:xfrm>
            <a:custGeom>
              <a:avLst/>
              <a:gdLst/>
              <a:ahLst/>
              <a:cxnLst/>
              <a:rect l="0" t="0" r="0" b="0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  <a:alpha val="10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057" name="标题 2056"/>
          <p:cNvSpPr>
            <a:spLocks noGrp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lvl="0">
              <a:defRPr sz="5400"/>
            </a:lvl1pPr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8" name="副标题 2057"/>
          <p:cNvSpPr>
            <a:spLocks noGrp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/>
              <a:t>单击此处编辑母版副标题样式</a:t>
            </a:r>
          </a:p>
        </p:txBody>
      </p:sp>
      <p:sp>
        <p:nvSpPr>
          <p:cNvPr id="2059" name="日期占位符 2058"/>
          <p:cNvSpPr>
            <a:spLocks noGrp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060" name="页脚占位符 2059"/>
          <p:cNvSpPr>
            <a:spLocks noGrp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061" name="灯片编号占位符 2060"/>
          <p:cNvSpPr>
            <a:spLocks noGrp="1"/>
          </p:cNvSpPr>
          <p:nvPr>
            <p:ph type="sldNum" sz="quarter" idx="4"/>
          </p:nvPr>
        </p:nvSpPr>
        <p:spPr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zh-CN" altLang="en-US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‹#›</a:t>
            </a:fld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‹#›</a:t>
            </a:fld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8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69692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‹#›</a:t>
            </a:fld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‹#›</a:t>
            </a:fld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‹#›</a:t>
            </a:fld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3602" cy="4191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921949" y="1905000"/>
            <a:ext cx="3923602" cy="4191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‹#›</a:t>
            </a:fld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‹#›</a:t>
            </a:fld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‹#›</a:t>
            </a:fld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‹#›</a:t>
            </a:fld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‹#›</a:t>
            </a:fld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‹#›</a:t>
            </a:fld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alpha val="100000"/>
              </a:schemeClr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组合 1025"/>
          <p:cNvGrpSpPr/>
          <p:nvPr/>
        </p:nvGrpSpPr>
        <p:grpSpPr>
          <a:xfrm>
            <a:off x="319088" y="1828800"/>
            <a:ext cx="8824912" cy="5029200"/>
            <a:chOff x="0" y="0"/>
            <a:chExt cx="5559" cy="3168"/>
          </a:xfrm>
        </p:grpSpPr>
        <p:sp>
          <p:nvSpPr>
            <p:cNvPr id="1027" name="任意多边形 1026"/>
            <p:cNvSpPr/>
            <p:nvPr/>
          </p:nvSpPr>
          <p:spPr>
            <a:xfrm>
              <a:off x="327" y="1757"/>
              <a:ext cx="5232" cy="1411"/>
            </a:xfrm>
            <a:custGeom>
              <a:avLst/>
              <a:gdLst/>
              <a:ahLst/>
              <a:cxnLst/>
              <a:rect l="0" t="0" r="0" b="0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29999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8" name="任意多边形 1027"/>
            <p:cNvSpPr/>
            <p:nvPr/>
          </p:nvSpPr>
          <p:spPr>
            <a:xfrm>
              <a:off x="9" y="0"/>
              <a:ext cx="5550" cy="3168"/>
            </a:xfrm>
            <a:custGeom>
              <a:avLst/>
              <a:gdLst/>
              <a:ahLst/>
              <a:cxnLst/>
              <a:rect l="0" t="0" r="0" b="0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29999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9" name="任意多边形 1028"/>
            <p:cNvSpPr/>
            <p:nvPr/>
          </p:nvSpPr>
          <p:spPr>
            <a:xfrm>
              <a:off x="327" y="1780"/>
              <a:ext cx="5232" cy="1388"/>
            </a:xfrm>
            <a:custGeom>
              <a:avLst/>
              <a:gdLst/>
              <a:ahLst/>
              <a:cxnLst/>
              <a:rect l="0" t="0" r="0" b="0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0" name="任意多边形 1029"/>
            <p:cNvSpPr/>
            <p:nvPr/>
          </p:nvSpPr>
          <p:spPr>
            <a:xfrm>
              <a:off x="327" y="0"/>
              <a:ext cx="4607" cy="29"/>
            </a:xfrm>
            <a:custGeom>
              <a:avLst/>
              <a:gdLst/>
              <a:ahLst/>
              <a:cxnLst/>
              <a:rect l="0" t="0" r="0" b="0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  <a:alpha val="10000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1" name="任意多边形 1030"/>
            <p:cNvSpPr/>
            <p:nvPr/>
          </p:nvSpPr>
          <p:spPr>
            <a:xfrm>
              <a:off x="327" y="0"/>
              <a:ext cx="29" cy="1785"/>
            </a:xfrm>
            <a:custGeom>
              <a:avLst/>
              <a:gdLst/>
              <a:ahLst/>
              <a:cxnLst/>
              <a:rect l="0" t="0" r="0" b="0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  <a:alpha val="100000"/>
                  </a:schemeClr>
                </a:gs>
                <a:gs pos="100000">
                  <a:schemeClr val="bg2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2" name="任意多边形 1031"/>
            <p:cNvSpPr/>
            <p:nvPr/>
          </p:nvSpPr>
          <p:spPr>
            <a:xfrm>
              <a:off x="326" y="1752"/>
              <a:ext cx="29" cy="1416"/>
            </a:xfrm>
            <a:custGeom>
              <a:avLst/>
              <a:gdLst/>
              <a:ahLst/>
              <a:cxnLst/>
              <a:rect l="0" t="0" r="0" b="0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  <a:alpha val="10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3" name="任意多边形 1032"/>
            <p:cNvSpPr/>
            <p:nvPr/>
          </p:nvSpPr>
          <p:spPr>
            <a:xfrm>
              <a:off x="0" y="1752"/>
              <a:ext cx="2879" cy="29"/>
            </a:xfrm>
            <a:custGeom>
              <a:avLst/>
              <a:gdLst/>
              <a:ahLst/>
              <a:cxnLst/>
              <a:rect l="0" t="0" r="0" b="0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  <a:alpha val="100000"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" name="任意多边形 1033"/>
            <p:cNvSpPr/>
            <p:nvPr/>
          </p:nvSpPr>
          <p:spPr>
            <a:xfrm>
              <a:off x="0" y="1752"/>
              <a:ext cx="30" cy="1416"/>
            </a:xfrm>
            <a:custGeom>
              <a:avLst/>
              <a:gdLst/>
              <a:ahLst/>
              <a:cxnLst/>
              <a:rect l="0" t="0" r="0" b="0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  <a:alpha val="100000"/>
                  </a:schemeClr>
                </a:gs>
                <a:gs pos="100000">
                  <a:schemeClr val="bg2">
                    <a:alpha val="9999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35" name="日期占位符 1034"/>
          <p:cNvSpPr>
            <a:spLocks noGrp="1"/>
          </p:cNvSpPr>
          <p:nvPr>
            <p:ph type="dt" sz="half" idx="2"/>
          </p:nvPr>
        </p:nvSpPr>
        <p:spPr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036" name="页脚占位符 1035"/>
          <p:cNvSpPr>
            <a:spLocks noGrp="1"/>
          </p:cNvSpPr>
          <p:nvPr>
            <p:ph type="ftr" sz="quarter" idx="3"/>
          </p:nvPr>
        </p:nvSpPr>
        <p:spPr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037" name="灯片编号占位符 1036"/>
          <p:cNvSpPr>
            <a:spLocks noGrp="1"/>
          </p:cNvSpPr>
          <p:nvPr>
            <p:ph type="sldNum" sz="quarter" idx="4"/>
          </p:nvPr>
        </p:nvSpPr>
        <p:spPr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‹#›</a:t>
            </a:fld>
            <a:endParaRPr lang="zh-CN" altLang="en-US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038" name="标题 1037"/>
          <p:cNvSpPr>
            <a:spLocks noGrp="1" noRot="1"/>
          </p:cNvSpPr>
          <p:nvPr>
            <p:ph type="title"/>
          </p:nvPr>
        </p:nvSpPr>
        <p:spPr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9" name="文本占位符 1038"/>
          <p:cNvSpPr>
            <a:spLocks noGrp="1" noRot="1"/>
          </p:cNvSpPr>
          <p:nvPr>
            <p:ph type="body" idx="1"/>
          </p:nvPr>
        </p:nvSpPr>
        <p:spPr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1" i="0" u="none" kern="1200" baseline="0">
          <a:solidFill>
            <a:schemeClr val="tx2"/>
          </a:solidFill>
          <a:effectLst>
            <a:outerShdw blurRad="38100" dist="38100" dir="2700000">
              <a:srgbClr val="C0C0C0"/>
            </a:outerShdw>
          </a:effectLst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4097"/>
          <p:cNvSpPr>
            <a:spLocks noGrp="1"/>
          </p:cNvSpPr>
          <p:nvPr>
            <p:ph type="ctrTitle"/>
          </p:nvPr>
        </p:nvSpPr>
        <p:spPr>
          <a:ln/>
        </p:spPr>
        <p:txBody>
          <a:bodyPr anchor="t"/>
          <a:lstStyle/>
          <a:p>
            <a:pPr defTabSz="914400">
              <a:buSzPct val="100000"/>
            </a:pPr>
            <a:r>
              <a:rPr lang="zh-CN" altLang="en-US" kern="1200" baseline="0">
                <a:latin typeface="Arial Black" panose="020B0A04020102020204" pitchFamily="2" charset="0"/>
                <a:ea typeface="宋体" panose="02010600030101010101" pitchFamily="2" charset="-122"/>
              </a:rPr>
              <a:t>在英语应用中提高</a:t>
            </a:r>
          </a:p>
        </p:txBody>
      </p:sp>
      <p:sp>
        <p:nvSpPr>
          <p:cNvPr id="4099" name="副标题 4098"/>
          <p:cNvSpPr>
            <a:spLocks noGrp="1"/>
          </p:cNvSpPr>
          <p:nvPr>
            <p:ph type="subTitle" idx="1"/>
          </p:nvPr>
        </p:nvSpPr>
        <p:spPr>
          <a:ln/>
        </p:spPr>
        <p:txBody>
          <a:bodyPr anchor="t"/>
          <a:lstStyle/>
          <a:p>
            <a:pPr defTabSz="914400">
              <a:buSzPct val="100000"/>
            </a:pPr>
            <a:r>
              <a:rPr lang="en-US" altLang="zh-CN" b="1" kern="1200" baseline="0">
                <a:latin typeface="Arial" panose="020B0604020202020204" pitchFamily="34" charset="0"/>
                <a:ea typeface="宋体" panose="02010600030101010101" pitchFamily="2" charset="-122"/>
              </a:rPr>
              <a:t>                                         </a:t>
            </a:r>
            <a:r>
              <a:rPr lang="zh-CN" altLang="en-US" b="1" kern="1200" baseline="0">
                <a:latin typeface="Arial" panose="020B0604020202020204" pitchFamily="34" charset="0"/>
                <a:ea typeface="宋体" panose="02010600030101010101" pitchFamily="2" charset="-122"/>
              </a:rPr>
              <a:t>刘上策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5121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/>
          <a:lstStyle/>
          <a:p>
            <a:r>
              <a:rPr lang="zh-CN" altLang="en-US"/>
              <a:t>英语的本质</a:t>
            </a:r>
          </a:p>
        </p:txBody>
      </p:sp>
      <p:sp>
        <p:nvSpPr>
          <p:cNvPr id="5123" name="文本占位符 5122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zh-CN" altLang="en-US"/>
              <a:t>英语是一门语言，它来自生活，最终也必将回归于生活。我们又何必要等到学好它才回归生活呢？我们此时此刻就在生活中，让我们现在就把英语学习融入到生活中吧！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/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6145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/>
          <a:lstStyle/>
          <a:p>
            <a:r>
              <a:rPr lang="zh-CN" altLang="en-US"/>
              <a:t>英语的本质</a:t>
            </a:r>
          </a:p>
        </p:txBody>
      </p:sp>
      <p:sp>
        <p:nvSpPr>
          <p:cNvPr id="6147" name="文本占位符 6146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zh-CN" altLang="en-US"/>
              <a:t>英语是一门工具学科，是一门用来了解世界的工具。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7169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/>
          <a:lstStyle/>
          <a:p>
            <a:r>
              <a:rPr lang="zh-CN" altLang="en-US"/>
              <a:t>教学的困境</a:t>
            </a:r>
          </a:p>
        </p:txBody>
      </p:sp>
      <p:sp>
        <p:nvSpPr>
          <p:cNvPr id="7171" name="文本占位符 7170"/>
          <p:cNvSpPr>
            <a:spLocks noGrp="1" noRot="1"/>
          </p:cNvSpPr>
          <p:nvPr>
            <p:ph type="body" idx="1"/>
          </p:nvPr>
        </p:nvSpPr>
        <p:spPr>
          <a:xfrm>
            <a:off x="838200" y="1905000"/>
            <a:ext cx="8305800" cy="4692650"/>
          </a:xfrm>
          <a:ln/>
        </p:spPr>
        <p:txBody>
          <a:bodyPr/>
          <a:lstStyle/>
          <a:p>
            <a:r>
              <a:rPr lang="zh-CN" altLang="en-US"/>
              <a:t>考试导向与语言应用本质的冲突，导致教学知识点化，公式化，作业试题化。</a:t>
            </a:r>
          </a:p>
          <a:p>
            <a:r>
              <a:rPr lang="zh-CN" altLang="en-US"/>
              <a:t>考试标准化致使英语口语，英语书写能力的弱化</a:t>
            </a:r>
          </a:p>
          <a:p>
            <a:r>
              <a:rPr lang="zh-CN" altLang="en-US"/>
              <a:t>教师工作绩效与学生考试成绩挂钩，致使教学功利化，学生持续性发展堪忧</a:t>
            </a:r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ldLvl="0"/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8193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/>
          <a:lstStyle/>
          <a:p>
            <a:r>
              <a:rPr lang="zh-CN" altLang="en-US"/>
              <a:t>回归本质，突破重围</a:t>
            </a:r>
          </a:p>
        </p:txBody>
      </p:sp>
      <p:sp>
        <p:nvSpPr>
          <p:cNvPr id="8195" name="文本占位符 8194"/>
          <p:cNvSpPr>
            <a:spLocks noGrp="1" noRot="1"/>
          </p:cNvSpPr>
          <p:nvPr>
            <p:ph type="body" idx="1"/>
          </p:nvPr>
        </p:nvSpPr>
        <p:spPr>
          <a:xfrm>
            <a:off x="838200" y="1905000"/>
            <a:ext cx="8126413" cy="4764088"/>
          </a:xfrm>
          <a:ln/>
        </p:spPr>
        <p:txBody>
          <a:bodyPr/>
          <a:lstStyle/>
          <a:p>
            <a:r>
              <a:rPr lang="zh-CN" altLang="en-US"/>
              <a:t>口语化教学：英语老师的最大魅力是一口流利的英语口语。</a:t>
            </a:r>
          </a:p>
          <a:p>
            <a:r>
              <a:rPr lang="zh-CN" altLang="en-US"/>
              <a:t>朗读</a:t>
            </a:r>
            <a:r>
              <a:rPr lang="en-US" altLang="zh-CN"/>
              <a:t>PK</a:t>
            </a:r>
          </a:p>
          <a:p>
            <a:r>
              <a:rPr lang="zh-CN" altLang="en-US"/>
              <a:t>角色扮演</a:t>
            </a:r>
          </a:p>
          <a:p>
            <a:r>
              <a:rPr lang="zh-CN" altLang="en-US"/>
              <a:t>现场配音</a:t>
            </a:r>
          </a:p>
          <a:p>
            <a:r>
              <a:rPr lang="zh-CN" altLang="en-US"/>
              <a:t>情景再现</a:t>
            </a:r>
          </a:p>
          <a:p>
            <a:r>
              <a:rPr lang="en-US" altLang="zh-CN"/>
              <a:t>Daily report</a:t>
            </a:r>
          </a:p>
          <a:p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ldLvl="0"/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9217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/>
          <a:lstStyle/>
          <a:p>
            <a:r>
              <a:rPr lang="zh-CN" altLang="en-US"/>
              <a:t>适时鼓励，激励成长</a:t>
            </a:r>
          </a:p>
        </p:txBody>
      </p:sp>
      <p:sp>
        <p:nvSpPr>
          <p:cNvPr id="9219" name="文本占位符 9218"/>
          <p:cNvSpPr>
            <a:spLocks noGrp="1" noRot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zh-CN" altLang="en-US"/>
              <a:t>学生领读，自我激励</a:t>
            </a:r>
          </a:p>
          <a:p>
            <a:r>
              <a:rPr lang="zh-CN" altLang="en-US"/>
              <a:t>小老师，相互成长</a:t>
            </a:r>
          </a:p>
          <a:p>
            <a:r>
              <a:rPr lang="zh-CN" altLang="en-US"/>
              <a:t>阅读讲评，学生担刚</a:t>
            </a:r>
          </a:p>
          <a:p>
            <a:r>
              <a:rPr lang="zh-CN" altLang="en-US"/>
              <a:t>团队游戏，刺激后进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ldLvl="0"/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理想很丰满，现实很骨感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不可能有一成不变的方法可以让我们坐享其成，守株待兔。</a:t>
            </a:r>
          </a:p>
          <a:p>
            <a:r>
              <a:rPr lang="zh-CN" altLang="en-US"/>
              <a:t>但是我相信，只要有一颗不放弃的心</a:t>
            </a:r>
          </a:p>
          <a:p>
            <a:r>
              <a:rPr lang="zh-CN" altLang="en-US"/>
              <a:t>一颗愿意不断求索的心。</a:t>
            </a:r>
          </a:p>
          <a:p>
            <a:r>
              <a:rPr lang="zh-CN" altLang="en-US"/>
              <a:t>我们一定会收获到属于我们自己的满满的幸福感。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79095" y="2192655"/>
            <a:ext cx="8385175" cy="1431925"/>
          </a:xfrm>
        </p:spPr>
        <p:txBody>
          <a:bodyPr/>
          <a:lstStyle/>
          <a:p>
            <a:pPr algn="ctr"/>
            <a:r>
              <a:rPr lang="zh-CN" altLang="en-US" sz="10000"/>
              <a:t>谢谢</a:t>
            </a:r>
            <a:r>
              <a:rPr lang="en-US" altLang="zh-CN" sz="10000"/>
              <a:t>!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5222240"/>
            <a:ext cx="8007350" cy="873760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ass Layers">
  <a:themeElements>
    <a:clrScheme name="">
      <a:dk1>
        <a:srgbClr val="FFFFFF"/>
      </a:dk1>
      <a:lt1>
        <a:srgbClr val="008000"/>
      </a:lt1>
      <a:dk2>
        <a:srgbClr val="FFFFB7"/>
      </a:dk2>
      <a:lt2>
        <a:srgbClr val="006600"/>
      </a:lt2>
      <a:accent1>
        <a:srgbClr val="99CC00"/>
      </a:accent1>
      <a:accent2>
        <a:srgbClr val="00CC00"/>
      </a:accent2>
      <a:accent3>
        <a:srgbClr val="AAC1AA"/>
      </a:accent3>
      <a:accent4>
        <a:srgbClr val="DCDCDC"/>
      </a:accent4>
      <a:accent5>
        <a:srgbClr val="CAE2AA"/>
      </a:accent5>
      <a:accent6>
        <a:srgbClr val="00B700"/>
      </a:accent6>
      <a:hlink>
        <a:srgbClr val="99FF66"/>
      </a:hlink>
      <a:folHlink>
        <a:srgbClr val="FFFF66"/>
      </a:folHlink>
    </a:clrScheme>
    <a:fontScheme name="">
      <a:majorFont>
        <a:latin typeface="Arial Black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FFFFFF"/>
        </a:dk1>
        <a:lt1>
          <a:srgbClr val="FFCC66"/>
        </a:lt1>
        <a:dk2>
          <a:srgbClr val="CC6600"/>
        </a:dk2>
        <a:lt2>
          <a:srgbClr val="FF9900"/>
        </a:lt2>
        <a:accent1>
          <a:srgbClr val="F05000"/>
        </a:accent1>
        <a:accent2>
          <a:srgbClr val="B28300"/>
        </a:accent2>
        <a:accent3>
          <a:srgbClr val="FFE2B9"/>
        </a:accent3>
        <a:accent4>
          <a:srgbClr val="DCDCDC"/>
        </a:accent4>
        <a:accent5>
          <a:srgbClr val="F6B3AA"/>
        </a:accent5>
        <a:accent6>
          <a:srgbClr val="9F7500"/>
        </a:accent6>
        <a:hlink>
          <a:srgbClr val="99CC00"/>
        </a:hlink>
        <a:folHlink>
          <a:srgbClr val="0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993300"/>
        </a:lt1>
        <a:dk2>
          <a:srgbClr val="FEEC94"/>
        </a:dk2>
        <a:lt2>
          <a:srgbClr val="BB5F03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CDCDC"/>
        </a:accent4>
        <a:accent5>
          <a:srgbClr val="FFCAAA"/>
        </a:accent5>
        <a:accent6>
          <a:srgbClr val="A45E02"/>
        </a:accent6>
        <a:hlink>
          <a:srgbClr val="FFFF00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FB56D"/>
        </a:lt1>
        <a:dk2>
          <a:srgbClr val="FFFFCC"/>
        </a:dk2>
        <a:lt2>
          <a:srgbClr val="56925A"/>
        </a:lt2>
        <a:accent1>
          <a:srgbClr val="2B877C"/>
        </a:accent1>
        <a:accent2>
          <a:srgbClr val="5A9A5F"/>
        </a:accent2>
        <a:accent3>
          <a:srgbClr val="BBD6BB"/>
        </a:accent3>
        <a:accent4>
          <a:srgbClr val="DCDCDC"/>
        </a:accent4>
        <a:accent5>
          <a:srgbClr val="ACC3BF"/>
        </a:accent5>
        <a:accent6>
          <a:srgbClr val="508A55"/>
        </a:accent6>
        <a:hlink>
          <a:srgbClr val="99FF33"/>
        </a:hlink>
        <a:folHlink>
          <a:srgbClr val="DDFFB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00"/>
        </a:lt1>
        <a:dk2>
          <a:srgbClr val="FFFFB7"/>
        </a:dk2>
        <a:lt2>
          <a:srgbClr val="006600"/>
        </a:lt2>
        <a:accent1>
          <a:srgbClr val="99CC00"/>
        </a:accent1>
        <a:accent2>
          <a:srgbClr val="00CC00"/>
        </a:accent2>
        <a:accent3>
          <a:srgbClr val="AAC1AA"/>
        </a:accent3>
        <a:accent4>
          <a:srgbClr val="DCDCDC"/>
        </a:accent4>
        <a:accent5>
          <a:srgbClr val="CAE2AA"/>
        </a:accent5>
        <a:accent6>
          <a:srgbClr val="00B700"/>
        </a:accent6>
        <a:hlink>
          <a:srgbClr val="99FF66"/>
        </a:hlink>
        <a:folHlink>
          <a:srgbClr val="FFFF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1F6F8"/>
        </a:accent5>
        <a:accent6>
          <a:srgbClr val="7F98E0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8F8F8"/>
        </a:dk2>
        <a:lt2>
          <a:srgbClr val="48486A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CDCDC"/>
        </a:accent4>
        <a:accent5>
          <a:srgbClr val="B9CAFF"/>
        </a:accent5>
        <a:accent6>
          <a:srgbClr val="0000E5"/>
        </a:accent6>
        <a:hlink>
          <a:srgbClr val="3D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D9D9FF"/>
        </a:dk2>
        <a:lt2>
          <a:srgbClr val="573F8B"/>
        </a:lt2>
        <a:accent1>
          <a:srgbClr val="CC99FF"/>
        </a:accent1>
        <a:accent2>
          <a:srgbClr val="9933FF"/>
        </a:accent2>
        <a:accent3>
          <a:srgbClr val="B9B9CA"/>
        </a:accent3>
        <a:accent4>
          <a:srgbClr val="DCDCDC"/>
        </a:accent4>
        <a:accent5>
          <a:srgbClr val="E2CAFF"/>
        </a:accent5>
        <a:accent6>
          <a:srgbClr val="892DE5"/>
        </a:accent6>
        <a:hlink>
          <a:srgbClr val="99F3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2F2F2"/>
        </a:accent3>
        <a:accent4>
          <a:srgbClr val="000000"/>
        </a:accent4>
        <a:accent5>
          <a:srgbClr val="F7F7FA"/>
        </a:accent5>
        <a:accent6>
          <a:srgbClr val="7D7DA1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0</TotalTime>
  <Words>242</Words>
  <Application>Microsoft Office PowerPoint</Application>
  <PresentationFormat>全屏显示(4:3)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Glass Layers</vt:lpstr>
      <vt:lpstr>在英语应用中提高</vt:lpstr>
      <vt:lpstr>英语的本质</vt:lpstr>
      <vt:lpstr>英语的本质</vt:lpstr>
      <vt:lpstr>教学的困境</vt:lpstr>
      <vt:lpstr>回归本质，突破重围</vt:lpstr>
      <vt:lpstr>适时鼓励，激励成长</vt:lpstr>
      <vt:lpstr>理想很丰满，现实很骨感</vt:lpstr>
      <vt:lpstr>谢谢!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在英语应用中提高</dc:title>
  <dc:creator>AutoBVT</dc:creator>
  <cp:lastModifiedBy>微软用户</cp:lastModifiedBy>
  <cp:revision>5</cp:revision>
  <dcterms:created xsi:type="dcterms:W3CDTF">2017-10-24T07:06:47Z</dcterms:created>
  <dcterms:modified xsi:type="dcterms:W3CDTF">2017-11-04T01:56:16Z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2052-10.1.0.6759</vt:lpwstr>
  </property>
</Properties>
</file>